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8" r:id="rId7"/>
    <p:sldId id="264" r:id="rId8"/>
    <p:sldId id="263" r:id="rId9"/>
    <p:sldId id="270" r:id="rId10"/>
    <p:sldId id="261" r:id="rId11"/>
    <p:sldId id="265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1" d="100"/>
          <a:sy n="81" d="100"/>
        </p:scale>
        <p:origin x="-1400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2FE2F-6643-F44B-ACAA-655A19984B5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0C464-2C07-2646-ABDD-D8400017F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0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Echinotritons</a:t>
            </a:r>
            <a:r>
              <a:rPr lang="en-US" dirty="0" smtClean="0"/>
              <a:t> – collected for pet trade</a:t>
            </a:r>
          </a:p>
          <a:p>
            <a:r>
              <a:rPr lang="en-US" dirty="0" err="1" smtClean="0"/>
              <a:t>Chioglossa</a:t>
            </a:r>
            <a:r>
              <a:rPr lang="en-US" dirty="0" smtClean="0"/>
              <a:t> </a:t>
            </a:r>
            <a:r>
              <a:rPr lang="en-US" dirty="0" err="1" smtClean="0"/>
              <a:t>lusitanica</a:t>
            </a:r>
            <a:r>
              <a:rPr lang="en-US" dirty="0" smtClean="0"/>
              <a:t> – only</a:t>
            </a:r>
            <a:r>
              <a:rPr lang="en-US" baseline="0" dirty="0" smtClean="0"/>
              <a:t> vulnerable, but the only one of its genus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Mertensiella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caucasica</a:t>
            </a:r>
            <a:r>
              <a:rPr lang="en-US" baseline="0" dirty="0" smtClean="0"/>
              <a:t> – extensive logging in Georgia, no protected habitat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Cynops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ensicauda</a:t>
            </a:r>
            <a:r>
              <a:rPr lang="en-US" baseline="0" dirty="0" smtClean="0"/>
              <a:t> – highly territorial, breeding sights diminishing</a:t>
            </a:r>
            <a:endParaRPr lang="en-US" baseline="0" dirty="0" smtClean="0"/>
          </a:p>
          <a:p>
            <a:r>
              <a:rPr lang="en-US" baseline="0" dirty="0" err="1" smtClean="0"/>
              <a:t>Euproctus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platycephalus</a:t>
            </a:r>
            <a:r>
              <a:rPr lang="en-US" baseline="0" dirty="0" smtClean="0"/>
              <a:t> – found only in Sardinia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0C464-2C07-2646-ABDD-D8400017F6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5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70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6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6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8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4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0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6E77A-0E62-7445-83E6-B2DD00CECF77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50D05-5C35-8242-995C-2C3587F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0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23" y="4397077"/>
            <a:ext cx="9148523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aramond"/>
                <a:cs typeface="Garamond"/>
              </a:rPr>
              <a:t>EDGE Values </a:t>
            </a:r>
            <a:br>
              <a:rPr lang="en-US" dirty="0" smtClean="0">
                <a:latin typeface="Garamond"/>
                <a:cs typeface="Garamond"/>
              </a:rPr>
            </a:br>
            <a:r>
              <a:rPr lang="en-US" dirty="0" smtClean="0">
                <a:latin typeface="Garamond"/>
                <a:cs typeface="Garamond"/>
              </a:rPr>
              <a:t>and Conservation Priority</a:t>
            </a:r>
            <a:br>
              <a:rPr lang="en-US" dirty="0" smtClean="0">
                <a:latin typeface="Garamond"/>
                <a:cs typeface="Garamond"/>
              </a:rPr>
            </a:br>
            <a:r>
              <a:rPr lang="en-US" dirty="0" smtClean="0">
                <a:latin typeface="Garamond"/>
                <a:cs typeface="Garamond"/>
              </a:rPr>
              <a:t> in </a:t>
            </a:r>
            <a:r>
              <a:rPr lang="en-US" i="1" dirty="0" err="1" smtClean="0">
                <a:latin typeface="Garamond"/>
                <a:cs typeface="Garamond"/>
              </a:rPr>
              <a:t>Salamandridae</a:t>
            </a:r>
            <a:endParaRPr lang="en-US" sz="2200" dirty="0">
              <a:latin typeface="Garamond"/>
              <a:cs typeface="Garamon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9416" y="6275456"/>
            <a:ext cx="136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William Sano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02" b="95280" l="2975" r="96044">
                        <a14:foregroundMark x1="87722" y1="87937" x2="87722" y2="87937"/>
                        <a14:backgroundMark x1="13449" y1="40559" x2="13449" y2="405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7638" y="135328"/>
            <a:ext cx="8425464" cy="45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308"/>
          <a:stretch/>
        </p:blipFill>
        <p:spPr>
          <a:xfrm>
            <a:off x="660147" y="956474"/>
            <a:ext cx="8123052" cy="531493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0799"/>
            <a:ext cx="8229600" cy="114300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Bump Chart of </a:t>
            </a:r>
            <a:r>
              <a:rPr lang="en-US" sz="2600" i="1" dirty="0" err="1" smtClean="0"/>
              <a:t>Salamandridae</a:t>
            </a:r>
            <a:r>
              <a:rPr lang="en-US" sz="2600" dirty="0" smtClean="0"/>
              <a:t> Conservation Priority (EDGE)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094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1880"/>
            <a:ext cx="8229600" cy="4525963"/>
          </a:xfrm>
        </p:spPr>
        <p:txBody>
          <a:bodyPr/>
          <a:lstStyle/>
          <a:p>
            <a:r>
              <a:rPr lang="en-US" dirty="0" smtClean="0"/>
              <a:t>Priority rank changes with IUCN rank transformation model</a:t>
            </a:r>
          </a:p>
          <a:p>
            <a:r>
              <a:rPr lang="en-US" dirty="0" smtClean="0"/>
              <a:t>Highest ranking taxa in EDGE-based conservation priority list for </a:t>
            </a:r>
            <a:r>
              <a:rPr lang="en-US" i="1" dirty="0" err="1" smtClean="0"/>
              <a:t>Salamandridae</a:t>
            </a:r>
            <a:r>
              <a:rPr lang="en-US" dirty="0" smtClean="0"/>
              <a:t> are the least stable across lists</a:t>
            </a:r>
          </a:p>
          <a:p>
            <a:r>
              <a:rPr lang="en-US" dirty="0" smtClean="0"/>
              <a:t>Cause for reconsideration or more study of the EDGE 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2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49" y="454717"/>
            <a:ext cx="532479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construction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nsufficient data to resolve tree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ultiple sequence alignment</a:t>
            </a:r>
          </a:p>
          <a:p>
            <a:r>
              <a:rPr lang="en-US" dirty="0"/>
              <a:t>g</a:t>
            </a:r>
            <a:r>
              <a:rPr lang="en-US" dirty="0" smtClean="0"/>
              <a:t>gplot2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 hard</a:t>
            </a:r>
          </a:p>
        </p:txBody>
      </p:sp>
    </p:spTree>
    <p:extLst>
      <p:ext uri="{BB962C8B-B14F-4D97-AF65-F5344CB8AC3E}">
        <p14:creationId xmlns:p14="http://schemas.microsoft.com/office/powerpoint/2010/main" val="286715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Resolve the tree</a:t>
            </a:r>
          </a:p>
          <a:p>
            <a:r>
              <a:rPr lang="en-US" dirty="0" smtClean="0"/>
              <a:t>Generalize my findings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imulated tree, simulated IUCN rankings</a:t>
            </a:r>
          </a:p>
          <a:p>
            <a:r>
              <a:rPr lang="en-US" dirty="0" smtClean="0"/>
              <a:t>Look at accumulation of ED in the phylogeny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mpact of taxon sampling on ED and EDGE values</a:t>
            </a:r>
          </a:p>
        </p:txBody>
      </p:sp>
    </p:spTree>
    <p:extLst>
      <p:ext uri="{BB962C8B-B14F-4D97-AF65-F5344CB8AC3E}">
        <p14:creationId xmlns:p14="http://schemas.microsoft.com/office/powerpoint/2010/main" val="209829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07" y="1417638"/>
            <a:ext cx="35052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372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6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Sixth Mass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Five historic mass extinctions in world history</a:t>
            </a:r>
          </a:p>
          <a:p>
            <a:pPr lvl="1"/>
            <a:r>
              <a:rPr lang="en-US" dirty="0" smtClean="0"/>
              <a:t>Extinction rates exceeding 75% of all species (</a:t>
            </a:r>
            <a:r>
              <a:rPr lang="en-US" dirty="0" err="1" smtClean="0"/>
              <a:t>Barnosky</a:t>
            </a:r>
            <a:r>
              <a:rPr lang="en-US" dirty="0" smtClean="0"/>
              <a:t> 2011)</a:t>
            </a:r>
          </a:p>
          <a:p>
            <a:r>
              <a:rPr lang="en-US" dirty="0" smtClean="0"/>
              <a:t>Climate change and other anthropogenic factors may be driving another</a:t>
            </a:r>
          </a:p>
          <a:p>
            <a:pPr lvl="1"/>
            <a:r>
              <a:rPr lang="en-US" dirty="0" smtClean="0"/>
              <a:t>“The </a:t>
            </a:r>
            <a:r>
              <a:rPr lang="en-US" dirty="0" err="1" smtClean="0"/>
              <a:t>Anthropocene</a:t>
            </a:r>
            <a:r>
              <a:rPr lang="en-US" dirty="0" smtClean="0"/>
              <a:t> Extinction”</a:t>
            </a:r>
          </a:p>
          <a:p>
            <a:r>
              <a:rPr lang="en-US" dirty="0" smtClean="0"/>
              <a:t>Amphibians particularly at risk</a:t>
            </a:r>
          </a:p>
          <a:p>
            <a:pPr lvl="1"/>
            <a:r>
              <a:rPr lang="en-US" dirty="0" smtClean="0"/>
              <a:t>roughly half of all 6,300 species threatened by extinction (Wake 2008)</a:t>
            </a:r>
          </a:p>
          <a:p>
            <a:r>
              <a:rPr lang="en-US" dirty="0" smtClean="0"/>
              <a:t>Need a way to determine which species are most important to conserve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evel of endangerment, ecosystem services, charisma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8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Isaac et al 2007 and EDGE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19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m</a:t>
            </a:r>
            <a:r>
              <a:rPr lang="en-US" sz="2800" dirty="0" smtClean="0"/>
              <a:t>etric for </a:t>
            </a:r>
            <a:r>
              <a:rPr lang="en-US" sz="2800" dirty="0" err="1" smtClean="0"/>
              <a:t>phylogenetically</a:t>
            </a:r>
            <a:r>
              <a:rPr lang="en-US" sz="2800" dirty="0" smtClean="0"/>
              <a:t> informed conservation</a:t>
            </a:r>
          </a:p>
          <a:p>
            <a:r>
              <a:rPr lang="en-US" sz="2800" dirty="0" smtClean="0"/>
              <a:t>Prevent the loss of phylogenetic diversity by conserving </a:t>
            </a:r>
            <a:r>
              <a:rPr lang="en-US" sz="2800" i="1" dirty="0" smtClean="0"/>
              <a:t>evolutionarily distinct</a:t>
            </a:r>
            <a:r>
              <a:rPr lang="en-US" sz="2800" dirty="0" smtClean="0"/>
              <a:t> (ED) and </a:t>
            </a:r>
            <a:r>
              <a:rPr lang="en-US" sz="2800" i="1" dirty="0" smtClean="0"/>
              <a:t>globally endangered </a:t>
            </a:r>
            <a:r>
              <a:rPr lang="en-US" sz="2800" dirty="0" smtClean="0"/>
              <a:t>(GE) species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4582532"/>
            <a:ext cx="4648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4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 smtClean="0"/>
              <a:t>ED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 smtClean="0"/>
              <a:t>Evolutionarily Distinct</a:t>
            </a:r>
            <a:endParaRPr lang="en-US" dirty="0"/>
          </a:p>
        </p:txBody>
      </p:sp>
      <p:pic>
        <p:nvPicPr>
          <p:cNvPr id="6" name="Content Placeholder 5" descr="Isaac_fi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97" r="-1229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2298738"/>
            <a:ext cx="3008313" cy="4236345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sum of branch length from the root 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captures taxa’s unique evolutionary history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branch lengths contribute less if shared by multiple taxa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alculated by caper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78842" y="6126163"/>
            <a:ext cx="168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Isaac et al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6557" y="-925117"/>
            <a:ext cx="6994220" cy="4662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 smtClean="0"/>
              <a:t>GE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 smtClean="0"/>
              <a:t>Globally Endangered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2006968"/>
            <a:ext cx="8229600" cy="204584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Transform the five IUCN Red List categories into P(</a:t>
            </a:r>
            <a:r>
              <a:rPr lang="en-US" sz="2000" dirty="0" err="1" smtClean="0"/>
              <a:t>ext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Data Deficient (DD) species not included</a:t>
            </a:r>
          </a:p>
          <a:p>
            <a:pPr lvl="1"/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757080" y="6126163"/>
            <a:ext cx="227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Mooers</a:t>
            </a:r>
            <a:r>
              <a:rPr lang="en-US" dirty="0" smtClean="0"/>
              <a:t> et al 2008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81" b="-1486"/>
          <a:stretch/>
        </p:blipFill>
        <p:spPr>
          <a:xfrm>
            <a:off x="736845" y="4052808"/>
            <a:ext cx="7699107" cy="1952598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45" y="1728160"/>
            <a:ext cx="2900369" cy="7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1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41847"/>
            <a:ext cx="8229600" cy="1143000"/>
          </a:xfrm>
        </p:spPr>
        <p:txBody>
          <a:bodyPr/>
          <a:lstStyle/>
          <a:p>
            <a:r>
              <a:rPr lang="en-US" b="1" dirty="0" smtClean="0"/>
              <a:t>Goal: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3167409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Investigate the role of GE parameters on EDGE value-based conservation priority rankings among salamanders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5650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02158"/>
            <a:ext cx="8229600" cy="1143000"/>
          </a:xfrm>
        </p:spPr>
        <p:txBody>
          <a:bodyPr/>
          <a:lstStyle/>
          <a:p>
            <a:r>
              <a:rPr lang="en-US" i="1" dirty="0" err="1" smtClean="0"/>
              <a:t>Salamandridae</a:t>
            </a:r>
            <a:r>
              <a:rPr lang="en-US" dirty="0" smtClean="0"/>
              <a:t> Phylogeny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2" y="1360823"/>
            <a:ext cx="8686800" cy="5335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44" y="1198119"/>
            <a:ext cx="8593114" cy="52475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21910" y="6445624"/>
            <a:ext cx="262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data: </a:t>
            </a:r>
            <a:r>
              <a:rPr lang="en-US" dirty="0" err="1" smtClean="0"/>
              <a:t>Pyron</a:t>
            </a:r>
            <a:r>
              <a:rPr lang="en-US" dirty="0" smtClean="0"/>
              <a:t> 2011, IUCN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8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ghlightedtr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8" y="1028243"/>
            <a:ext cx="8642315" cy="532098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74871" y="407678"/>
            <a:ext cx="2277182" cy="296284"/>
          </a:xfr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800" dirty="0"/>
              <a:t>h</a:t>
            </a:r>
            <a:r>
              <a:rPr lang="en-US" sz="1800" dirty="0" smtClean="0"/>
              <a:t>ighest EDGE values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45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99" y="235200"/>
            <a:ext cx="2235359" cy="15746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307" y="235200"/>
            <a:ext cx="2054062" cy="1574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982" y="2459284"/>
            <a:ext cx="2519593" cy="1677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3472" t="4522" r="3182" b="4672"/>
          <a:stretch/>
        </p:blipFill>
        <p:spPr>
          <a:xfrm>
            <a:off x="5335662" y="2459284"/>
            <a:ext cx="2569353" cy="1677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924" y="4786473"/>
            <a:ext cx="2267709" cy="151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2743" t="4480" r="2958" b="4922"/>
          <a:stretch/>
        </p:blipFill>
        <p:spPr>
          <a:xfrm>
            <a:off x="5462435" y="4786473"/>
            <a:ext cx="2315806" cy="15118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9643" y="1747127"/>
            <a:ext cx="199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Echinotriton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chianensis</a:t>
            </a:r>
            <a:r>
              <a:rPr lang="en-US" sz="1400" i="1" dirty="0" smtClean="0"/>
              <a:t> </a:t>
            </a:r>
            <a:endParaRPr lang="en-US" sz="1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664318" y="1746798"/>
            <a:ext cx="1912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Echinotriton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andersoni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495291" y="4042956"/>
            <a:ext cx="1820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Chioglossa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lusitanica</a:t>
            </a:r>
            <a:endParaRPr lang="en-US" sz="1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33627" y="4033509"/>
            <a:ext cx="1973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Mertensiella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caucasica</a:t>
            </a:r>
            <a:endParaRPr lang="en-US" sz="14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05134" y="6204199"/>
            <a:ext cx="1601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Cynops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ensicauda</a:t>
            </a:r>
            <a:endParaRPr lang="en-US" sz="14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5578267" y="6197057"/>
            <a:ext cx="208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Euproctus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platycephalus</a:t>
            </a:r>
            <a:r>
              <a:rPr lang="en-US" sz="1400" i="1" dirty="0" smtClean="0"/>
              <a:t> </a:t>
            </a:r>
            <a:endParaRPr lang="en-US" sz="1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123858" y="1946567"/>
            <a:ext cx="2723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Chinhai</a:t>
            </a:r>
            <a:r>
              <a:rPr lang="en-US" sz="2000" b="1" dirty="0" smtClean="0"/>
              <a:t> spiny newt (CR)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65921" y="1946238"/>
            <a:ext cx="3550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Anderson’s crocodile newt (EN)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39488" y="4242396"/>
            <a:ext cx="335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Gold-striped salamander (VU)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134449" y="4232949"/>
            <a:ext cx="3175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Caucasian salamander (VU)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291404" y="6403639"/>
            <a:ext cx="2351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Sword-tail newt (EN)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867737" y="6396497"/>
            <a:ext cx="3769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Sardinian brook salamander (EN)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9045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383</Words>
  <Application>Microsoft Macintosh PowerPoint</Application>
  <PresentationFormat>On-screen Show (4:3)</PresentationFormat>
  <Paragraphs>71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EDGE Values  and Conservation Priority  in Salamandridae</vt:lpstr>
      <vt:lpstr>Sixth Mass Extinction</vt:lpstr>
      <vt:lpstr>Isaac et al 2007 and EDGE Values</vt:lpstr>
      <vt:lpstr>ED Evolutionarily Distinct</vt:lpstr>
      <vt:lpstr>GE Globally Endangered</vt:lpstr>
      <vt:lpstr>Goal:</vt:lpstr>
      <vt:lpstr>Salamandridae Phylogeny</vt:lpstr>
      <vt:lpstr>highest EDGE values</vt:lpstr>
      <vt:lpstr>PowerPoint Presentation</vt:lpstr>
      <vt:lpstr>Bump Chart of Salamandridae Conservation Priority (EDGE)</vt:lpstr>
      <vt:lpstr>Conclusions</vt:lpstr>
      <vt:lpstr>Challenges</vt:lpstr>
      <vt:lpstr>Next steps…</vt:lpstr>
      <vt:lpstr>Questions?</vt:lpstr>
    </vt:vector>
  </TitlesOfParts>
  <Company>Brown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IUCN Designations and Conservation Priority  in Salamandridae</dc:title>
  <dc:creator>William Sano</dc:creator>
  <cp:lastModifiedBy>William Sano</cp:lastModifiedBy>
  <cp:revision>20</cp:revision>
  <dcterms:created xsi:type="dcterms:W3CDTF">2016-05-10T02:42:13Z</dcterms:created>
  <dcterms:modified xsi:type="dcterms:W3CDTF">2016-05-10T15:55:40Z</dcterms:modified>
</cp:coreProperties>
</file>